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0" r:id="rId7"/>
    <p:sldId id="261" r:id="rId8"/>
    <p:sldId id="262" r:id="rId9"/>
    <p:sldId id="263" r:id="rId10"/>
    <p:sldId id="266"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l-SI" smtClean="0"/>
              <a:t>Uredite slog naslova matrice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B80C674-7DFC-42FE-B9CD-82963CDB1557}"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2076456F-F47D-4F25-8053-2A695DA0CA7D}"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sl-SI" smtClean="0"/>
              <a:t>Uredite slog naslova matrice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D6C7379-69CC-4837-9905-BEBA22830C8A}"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sl-SI" smtClean="0"/>
              <a:t>Uredite slog naslova matrice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9EB8B7E-8AEE-4F10-BFEE-C999AD004D36}"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l-SI" smtClean="0"/>
              <a:t>Uredite sloge besedila matrice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l-SI" smtClean="0"/>
              <a:t>Uredite sloge besedila matrice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8668F3F9-58BC-440B-B37B-805B9055EF92}" type="datetimeFigureOut">
              <a:rPr lang="en-US" dirty="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0D5A53AF-48EA-489D-8260-9DCAB666386A}" type="datetimeFigureOut">
              <a:rPr lang="en-US" dirty="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l-SI" smtClean="0"/>
              <a:t>Uredite slog naslova matrice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20000" y="2505075"/>
            <a:ext cx="5025216"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l-SI" smtClean="0"/>
              <a:t>Uredite sloge besedila matrice</a:t>
            </a:r>
          </a:p>
        </p:txBody>
      </p:sp>
      <p:sp>
        <p:nvSpPr>
          <p:cNvPr id="6" name="Content Placeholder 5"/>
          <p:cNvSpPr>
            <a:spLocks noGrp="1"/>
          </p:cNvSpPr>
          <p:nvPr>
            <p:ph sz="quarter" idx="4"/>
          </p:nvPr>
        </p:nvSpPr>
        <p:spPr>
          <a:xfrm>
            <a:off x="6319840" y="2505075"/>
            <a:ext cx="503554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7D1BD23-6E54-4D9D-AD88-A2813C73CC25}"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471A834-4F3C-4AF9-9C74-05EC35A0F292}"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rot="10800000" flipV="1">
            <a:off x="2209800" y="5306518"/>
            <a:ext cx="5734987" cy="899410"/>
          </a:xfrm>
        </p:spPr>
        <p:txBody>
          <a:bodyPr>
            <a:normAutofit fontScale="90000"/>
          </a:bodyPr>
          <a:lstStyle/>
          <a:p>
            <a:endParaRPr lang="sl-SI" dirty="0"/>
          </a:p>
        </p:txBody>
      </p:sp>
      <p:sp>
        <p:nvSpPr>
          <p:cNvPr id="3" name="Podnaslov 2"/>
          <p:cNvSpPr>
            <a:spLocks noGrp="1"/>
          </p:cNvSpPr>
          <p:nvPr>
            <p:ph type="subTitle" idx="1"/>
          </p:nvPr>
        </p:nvSpPr>
        <p:spPr/>
        <p:txBody>
          <a:bodyPr>
            <a:normAutofit fontScale="25000" lnSpcReduction="20000"/>
          </a:bodyPr>
          <a:lstStyle/>
          <a:p>
            <a:pPr algn="just">
              <a:spcAft>
                <a:spcPts val="0"/>
              </a:spcAft>
            </a:pPr>
            <a:r>
              <a:rPr lang="sl-SI" sz="12800" b="1"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rPr>
              <a:t>MINUTE ZA DUŠO IN TELO</a:t>
            </a:r>
            <a:endParaRPr lang="sl-SI" sz="9600"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r>
              <a:rPr lang="sl-SI" sz="11200" dirty="0">
                <a:latin typeface="Century Gothic" panose="020B0502020202020204" pitchFamily="34" charset="0"/>
                <a:ea typeface="Calibri" panose="020F0502020204030204" pitchFamily="34" charset="0"/>
                <a:cs typeface="Times New Roman" panose="02020603050405020304" pitchFamily="18" charset="0"/>
              </a:rPr>
              <a:t> </a:t>
            </a:r>
            <a:endParaRPr lang="sl-SI" sz="80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sl-SI" sz="14400" b="1"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DEL: HVALEŽNOST IN POTRPEŽLJIVOST </a:t>
            </a:r>
            <a:endParaRPr lang="sl-SI" sz="11200" b="1"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r>
              <a:rPr lang="sl-SI" sz="11200" dirty="0">
                <a:latin typeface="Century Gothic" panose="020B0502020202020204" pitchFamily="34" charset="0"/>
                <a:ea typeface="Calibri" panose="020F0502020204030204" pitchFamily="34" charset="0"/>
                <a:cs typeface="Times New Roman" panose="02020603050405020304" pitchFamily="18" charset="0"/>
              </a:rPr>
              <a:t> </a:t>
            </a:r>
            <a:endParaRPr lang="sl-SI" sz="112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endParaRPr lang="sl-SI" sz="8000" dirty="0">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r>
              <a:rPr lang="sl-SI" sz="8000"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rPr>
              <a:t>Pripravila: Andreja Cerovšek</a:t>
            </a:r>
          </a:p>
          <a:p>
            <a:endParaRPr lang="sl-SI" dirty="0"/>
          </a:p>
        </p:txBody>
      </p:sp>
      <p:pic>
        <p:nvPicPr>
          <p:cNvPr id="5" name="Pregnancy Music Expecting the Gift of Lif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1220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29673" y="1702798"/>
            <a:ext cx="10510982" cy="2677656"/>
          </a:xfrm>
          <a:prstGeom prst="rect">
            <a:avLst/>
          </a:prstGeom>
        </p:spPr>
        <p:txBody>
          <a:bodyPr wrap="square">
            <a:spAutoFit/>
          </a:bodyPr>
          <a:lstStyle/>
          <a:p>
            <a:pPr lvl="0" algn="just">
              <a:lnSpc>
                <a:spcPct val="150000"/>
              </a:lnSpc>
            </a:pPr>
            <a:r>
              <a:rPr lang="sl-SI" sz="2800" dirty="0">
                <a:solidFill>
                  <a:schemeClr val="accent3">
                    <a:lumMod val="40000"/>
                    <a:lumOff val="60000"/>
                  </a:schemeClr>
                </a:solidFill>
                <a:latin typeface="Century Gothic" panose="020B0502020202020204" pitchFamily="34" charset="0"/>
                <a:ea typeface="Calibri" panose="020F0502020204030204" pitchFamily="34" charset="0"/>
                <a:cs typeface="Times New Roman" panose="02020603050405020304" pitchFamily="18" charset="0"/>
              </a:rPr>
              <a:t>Zadnje trenutke pred spanjem namenite iskanju odgovora na vprašanje: ˝Kaj lepega se mi je danes zgodilo?˝ Poiščite in ponovno podoživite tri prijetne dogodke ter izrazite zanje hvaležnost.  </a:t>
            </a:r>
            <a:endParaRPr lang="sl-SI" sz="2000" dirty="0">
              <a:solidFill>
                <a:schemeClr val="accent3">
                  <a:lumMod val="40000"/>
                  <a:lumOff val="6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71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31271" y="1563593"/>
            <a:ext cx="10280073" cy="3970318"/>
          </a:xfrm>
          <a:prstGeom prst="rect">
            <a:avLst/>
          </a:prstGeom>
        </p:spPr>
        <p:txBody>
          <a:bodyPr wrap="square">
            <a:spAutoFit/>
          </a:bodyPr>
          <a:lstStyle/>
          <a:p>
            <a:pPr indent="449580" algn="just">
              <a:lnSpc>
                <a:spcPct val="150000"/>
              </a:lnSpc>
              <a:spcAft>
                <a:spcPts val="0"/>
              </a:spcAft>
            </a:pP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Preprostih resnic se v teh dneh učimo najprej odrasli. Brez slabe vesti kakšen dan šolske vsebine postavimo na stran in seznanjajmo svoje otroke s pomenom hvaležnosti in potrpežljivosti. Pri tem nam lahko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pomaga </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tudi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dobra knjiga, </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a ne pozabimo, da je najboljši učitelj življenjskih modrosti naš zgled.</a:t>
            </a:r>
            <a:endParaRPr lang="sl-SI" sz="20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05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24656" y="389745"/>
            <a:ext cx="11092721" cy="5262979"/>
          </a:xfrm>
          <a:prstGeom prst="rect">
            <a:avLst/>
          </a:prstGeom>
        </p:spPr>
        <p:txBody>
          <a:bodyPr wrap="square">
            <a:spAutoFit/>
          </a:bodyPr>
          <a:lstStyle/>
          <a:p>
            <a:pPr indent="449580" algn="just">
              <a:lnSpc>
                <a:spcPct val="150000"/>
              </a:lnSpc>
              <a:spcAft>
                <a:spcPts val="0"/>
              </a:spcAft>
            </a:pPr>
            <a:endParaRPr lang="sl-SI" sz="2800" dirty="0" smtClean="0">
              <a:solidFill>
                <a:schemeClr val="accent6"/>
              </a:solidFill>
              <a:latin typeface="Century Gothic" panose="020B050202020202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Tedni</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 ki vodijo naše trenutno življenje, marsikoga navdajajo s skrbmi, strahom, tesnobo. Naša prihodnost je negotova. Izpostavljeni smo bolezni, morebitni izgubi službe, finančnim težavam. Ves dan smo obkroženi z istimi osebami. Fizičnih stikov s starši, sorodniki in prijatelji ni. Ni športnih in drugih prostočasnih aktivnosti, ki smo jih vajeni, ni pohajkovanja po trgovskih centrih, ni popoldanske kave in klepeta s sosedi. </a:t>
            </a:r>
            <a:endParaRPr lang="sl-SI" sz="20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58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49744" y="1452664"/>
            <a:ext cx="10381673" cy="3253968"/>
          </a:xfrm>
          <a:prstGeom prst="rect">
            <a:avLst/>
          </a:prstGeom>
        </p:spPr>
        <p:txBody>
          <a:bodyPr wrap="square">
            <a:spAutoFit/>
          </a:bodyPr>
          <a:lstStyle/>
          <a:p>
            <a:pPr indent="449580" algn="just">
              <a:lnSpc>
                <a:spcPct val="150000"/>
              </a:lnSpc>
              <a:spcAft>
                <a:spcPts val="0"/>
              </a:spcAft>
            </a:pP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Potrebno je ne le preživeti to obdobje, za naše vseobsegajoče zdravje ga je potrebno kvalitetno živeti. Tako kot v vseh za človeka težkih trenutkih bo tudi v prihajajočih mesecih potrebno ohraniti življenjski smisel. In pogum. A kako? </a:t>
            </a:r>
            <a:endParaRPr lang="sl-SI" sz="20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32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98764" y="1175895"/>
            <a:ext cx="11194472" cy="3900298"/>
          </a:xfrm>
          <a:prstGeom prst="rect">
            <a:avLst/>
          </a:prstGeom>
        </p:spPr>
        <p:txBody>
          <a:bodyPr wrap="square">
            <a:spAutoFit/>
          </a:bodyPr>
          <a:lstStyle/>
          <a:p>
            <a:pPr indent="449580" algn="just">
              <a:lnSpc>
                <a:spcPct val="150000"/>
              </a:lnSpc>
              <a:spcAft>
                <a:spcPts val="0"/>
              </a:spcAft>
            </a:pP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Pri potovanju v globine mi je v pomoč knjiga Jožeta Ramovša z naslovom Sto domačih zdravil za dušo in telo. Avtor, sicer doktor antropologije in socialni delavec ter predstojnik Inštituta Antona Trstenjaka za gerontologijo in medgeneracijsko sožitje, tudi v ˝zdravih časih˝ pogled usmerja k vzpostavljanju telesnega in duševnega zdravja ter iskanju življenjskega smisla. </a:t>
            </a:r>
            <a:endParaRPr lang="sl-SI" sz="20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65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49745" y="372055"/>
            <a:ext cx="10298545" cy="5262979"/>
          </a:xfrm>
          <a:prstGeom prst="rect">
            <a:avLst/>
          </a:prstGeom>
        </p:spPr>
        <p:txBody>
          <a:bodyPr wrap="square">
            <a:spAutoFit/>
          </a:bodyPr>
          <a:lstStyle/>
          <a:p>
            <a:pPr indent="449580" algn="just">
              <a:lnSpc>
                <a:spcPct val="150000"/>
              </a:lnSpc>
              <a:spcAft>
                <a:spcPts val="0"/>
              </a:spcAft>
            </a:pP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Pozornost posveča vsebinam, ki so bile nekoč pomembne vrednote in ogledalo družbe, danes pa ždijo v senci hitrega tempa življenja, pozabljene, zanemarjene, samoumevne. </a:t>
            </a:r>
            <a:endPar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Današnji dan ni pravi za kopičenje denarja, tekmovalnost, perfekcionizem. Čas je za zavestno razvijanje hvaležnosti, potrpežljivosti, skromnosti in pozitivnih navad</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 </a:t>
            </a:r>
            <a:endParaRPr lang="sl-SI" sz="2800"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9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29672" y="492542"/>
            <a:ext cx="10409382" cy="5909310"/>
          </a:xfrm>
          <a:prstGeom prst="rect">
            <a:avLst/>
          </a:prstGeom>
        </p:spPr>
        <p:txBody>
          <a:bodyPr wrap="square">
            <a:spAutoFit/>
          </a:bodyPr>
          <a:lstStyle/>
          <a:p>
            <a:pPr indent="449580" algn="just">
              <a:lnSpc>
                <a:spcPct val="150000"/>
              </a:lnSpc>
              <a:spcAft>
                <a:spcPts val="0"/>
              </a:spcAft>
            </a:pP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Čas je za iskanje miru in enkratnosti v sebi ter </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naših najdražjih. Čas je, da si pogosteje kot sicer priskočimo na pomoč in se zanjo tudi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zahvalimo. </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In je čas za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odpuščanje. </a:t>
            </a:r>
          </a:p>
          <a:p>
            <a:pPr indent="449580" algn="just">
              <a:lnSpc>
                <a:spcPct val="150000"/>
              </a:lnSpc>
              <a:spcAft>
                <a:spcPts val="0"/>
              </a:spcAft>
            </a:pP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Čas </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je za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zavestno ohranjanje </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prijetnih občutij, zdravja in moči. In nič manj za zapis življenjskih želja, ki jih zaradi spremenjene dnevne rutine morda lahko začnemo uresničevati takoj. Čas je, da potrpežljivo počakamo na boljše čase, medtem pa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spoznamo </a:t>
            </a: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vrednost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malih, na videz nepomembnih del.   </a:t>
            </a:r>
            <a:endParaRPr lang="sl-SI" sz="20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94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932873" y="640913"/>
            <a:ext cx="9698182" cy="5732338"/>
          </a:xfrm>
          <a:prstGeom prst="rect">
            <a:avLst/>
          </a:prstGeom>
        </p:spPr>
        <p:txBody>
          <a:bodyPr wrap="square">
            <a:spAutoFit/>
          </a:bodyPr>
          <a:lstStyle/>
          <a:p>
            <a:pPr indent="449580" algn="just">
              <a:lnSpc>
                <a:spcPct val="150000"/>
              </a:lnSpc>
              <a:spcAft>
                <a:spcPts val="0"/>
              </a:spcAft>
            </a:pPr>
            <a:r>
              <a:rPr lang="sl-SI" sz="28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Ponotranjam resnice, ki nam, če jih ne negujemo zavestno, hitro spolzijo iz glave. Male stvari z veliko težo. Lahkotne vaje, ki nas delajo srečnejše. Prof. Ramovš jih deli z </a:t>
            </a:r>
            <a:r>
              <a:rPr lang="sl-SI" sz="2800"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nami. </a:t>
            </a:r>
          </a:p>
          <a:p>
            <a:pPr indent="449580" algn="just">
              <a:lnSpc>
                <a:spcPct val="150000"/>
              </a:lnSpc>
              <a:spcAft>
                <a:spcPts val="0"/>
              </a:spcAft>
            </a:pPr>
            <a:endParaRPr lang="sl-SI" sz="1100" dirty="0" smtClean="0">
              <a:solidFill>
                <a:srgbClr val="FFC000"/>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sl-SI" sz="2800" b="1" dirty="0" smtClean="0">
              <a:solidFill>
                <a:schemeClr val="accent6">
                  <a:lumMod val="60000"/>
                  <a:lumOff val="40000"/>
                </a:schemeClr>
              </a:solidFill>
              <a:latin typeface="Century Gothic" panose="020B0502020202020204" pitchFamily="34" charset="0"/>
            </a:endParaRPr>
          </a:p>
          <a:p>
            <a:pPr algn="just">
              <a:lnSpc>
                <a:spcPct val="150000"/>
              </a:lnSpc>
              <a:spcAft>
                <a:spcPts val="0"/>
              </a:spcAft>
            </a:pPr>
            <a:r>
              <a:rPr lang="sl-SI" sz="2800" dirty="0" smtClean="0">
                <a:solidFill>
                  <a:schemeClr val="accent3">
                    <a:lumMod val="40000"/>
                    <a:lumOff val="60000"/>
                  </a:schemeClr>
                </a:solidFill>
                <a:latin typeface="Century Gothic" panose="020B0502020202020204" pitchFamily="34" charset="0"/>
              </a:rPr>
              <a:t>Ko </a:t>
            </a:r>
            <a:r>
              <a:rPr lang="sl-SI" sz="2800" dirty="0">
                <a:solidFill>
                  <a:schemeClr val="accent3">
                    <a:lumMod val="40000"/>
                    <a:lumOff val="60000"/>
                  </a:schemeClr>
                </a:solidFill>
                <a:latin typeface="Century Gothic" panose="020B0502020202020204" pitchFamily="34" charset="0"/>
              </a:rPr>
              <a:t>se prebudite in odprete oči, pomislite, koliko ljudi se ta dan ni več prebudilo, koliko je slepih in slabovidnih. Zahvalite se za čudež življenja.</a:t>
            </a:r>
          </a:p>
          <a:p>
            <a:pPr indent="449580" algn="just">
              <a:spcAft>
                <a:spcPts val="0"/>
              </a:spcAft>
            </a:pP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08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20434" y="473793"/>
            <a:ext cx="10529455" cy="5909310"/>
          </a:xfrm>
          <a:prstGeom prst="rect">
            <a:avLst/>
          </a:prstGeom>
        </p:spPr>
        <p:txBody>
          <a:bodyPr wrap="square">
            <a:spAutoFit/>
          </a:bodyPr>
          <a:lstStyle/>
          <a:p>
            <a:pPr lvl="0" algn="just">
              <a:lnSpc>
                <a:spcPct val="150000"/>
              </a:lnSpc>
              <a:spcAft>
                <a:spcPts val="0"/>
              </a:spcAft>
            </a:pPr>
            <a:r>
              <a:rPr lang="sl-SI" sz="2800" dirty="0">
                <a:solidFill>
                  <a:schemeClr val="accent3">
                    <a:lumMod val="40000"/>
                    <a:lumOff val="60000"/>
                  </a:schemeClr>
                </a:solidFill>
                <a:latin typeface="Century Gothic" panose="020B0502020202020204" pitchFamily="34" charset="0"/>
                <a:ea typeface="Calibri" panose="020F0502020204030204" pitchFamily="34" charset="0"/>
                <a:cs typeface="Times New Roman" panose="02020603050405020304" pitchFamily="18" charset="0"/>
              </a:rPr>
              <a:t>Usmerite pozornost na samoumevna vsakdanja dejstva, kot so topla obleka, hrana, stanovanje, služba, telefon, zdravje, družina, prijatelji in še in še. Pogosto se jih zavejte in se zanje zahvalite</a:t>
            </a:r>
            <a:r>
              <a:rPr lang="sl-SI" sz="2800" dirty="0" smtClean="0">
                <a:solidFill>
                  <a:schemeClr val="accent3">
                    <a:lumMod val="40000"/>
                    <a:lumOff val="60000"/>
                  </a:schemeClr>
                </a:solidFill>
                <a:latin typeface="Century Gothic" panose="020B0502020202020204" pitchFamily="34" charset="0"/>
                <a:ea typeface="Calibri" panose="020F0502020204030204" pitchFamily="34" charset="0"/>
                <a:cs typeface="Times New Roman" panose="02020603050405020304" pitchFamily="18" charset="0"/>
              </a:rPr>
              <a:t>.</a:t>
            </a:r>
          </a:p>
          <a:p>
            <a:pPr lvl="0" algn="just">
              <a:lnSpc>
                <a:spcPct val="150000"/>
              </a:lnSpc>
              <a:spcAft>
                <a:spcPts val="0"/>
              </a:spcAft>
            </a:pPr>
            <a:endParaRPr lang="sl-SI" sz="2800" dirty="0">
              <a:solidFill>
                <a:schemeClr val="tx2">
                  <a:lumMod val="20000"/>
                  <a:lumOff val="80000"/>
                </a:schemeClr>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sl-SI" sz="2800" dirty="0">
                <a:solidFill>
                  <a:schemeClr val="accent3">
                    <a:lumMod val="40000"/>
                    <a:lumOff val="60000"/>
                  </a:schemeClr>
                </a:solidFill>
                <a:latin typeface="Century Gothic" panose="020B0502020202020204" pitchFamily="34" charset="0"/>
                <a:ea typeface="Calibri" panose="020F0502020204030204" pitchFamily="34" charset="0"/>
                <a:cs typeface="Times New Roman" panose="02020603050405020304" pitchFamily="18" charset="0"/>
              </a:rPr>
              <a:t>Opazujte svoje odzive na trenutne življenjske razmere. Zavestno si prizadevajte, da bi odziv, ki vam ne koristi, zamenjali z bolj zdravim, mirnim, potrpežljivim. Zakaj se ne bi na primer vadili v flegmatični umirjenosti?</a:t>
            </a:r>
            <a:endParaRPr lang="sl-SI" sz="2800" dirty="0">
              <a:solidFill>
                <a:schemeClr val="accent3">
                  <a:lumMod val="40000"/>
                  <a:lumOff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2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219200" y="1083485"/>
            <a:ext cx="9966036" cy="4454104"/>
          </a:xfrm>
          <a:prstGeom prst="rect">
            <a:avLst/>
          </a:prstGeom>
        </p:spPr>
        <p:txBody>
          <a:bodyPr wrap="square">
            <a:spAutoFit/>
          </a:bodyPr>
          <a:lstStyle/>
          <a:p>
            <a:pPr lvl="0" algn="just">
              <a:lnSpc>
                <a:spcPct val="150000"/>
              </a:lnSpc>
              <a:spcAft>
                <a:spcPts val="0"/>
              </a:spcAft>
            </a:pPr>
            <a:r>
              <a:rPr lang="sl-SI" sz="2800" dirty="0">
                <a:solidFill>
                  <a:schemeClr val="accent3">
                    <a:lumMod val="40000"/>
                    <a:lumOff val="60000"/>
                  </a:schemeClr>
                </a:solidFill>
                <a:latin typeface="Century Gothic" panose="020B0502020202020204" pitchFamily="34" charset="0"/>
                <a:ea typeface="Calibri" panose="020F0502020204030204" pitchFamily="34" charset="0"/>
                <a:cs typeface="Times New Roman" panose="02020603050405020304" pitchFamily="18" charset="0"/>
              </a:rPr>
              <a:t>Na napake drugih in svoje napake se odzovite kolikor se da pametno. Če pogosto burno reagirate, si pomagajte s preprostimi afirmacijami, kot so: ˝Ostajam miren in osredotočen na dobro. Vse je v redu. Imam vse, kar trenutno potrebujem.˝ Da bi jih imeli ves čas pred očmi, z njimi obogatite svoje stanovanje. </a:t>
            </a:r>
            <a:endParaRPr lang="sl-SI" sz="2800" dirty="0" smtClean="0">
              <a:solidFill>
                <a:schemeClr val="accent3">
                  <a:lumMod val="40000"/>
                  <a:lumOff val="60000"/>
                </a:schemeClr>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endParaRPr lang="sl-SI" sz="2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07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lobina">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TM04033923[[fn=Globina]]</Template>
  <TotalTime>106</TotalTime>
  <Words>634</Words>
  <Application>Microsoft Office PowerPoint</Application>
  <PresentationFormat>Širokozaslonsko</PresentationFormat>
  <Paragraphs>24</Paragraphs>
  <Slides>11</Slides>
  <Notes>0</Notes>
  <HiddenSlides>0</HiddenSlides>
  <MMClips>1</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11</vt:i4>
      </vt:variant>
    </vt:vector>
  </HeadingPairs>
  <TitlesOfParts>
    <vt:vector size="17" baseType="lpstr">
      <vt:lpstr>Arial</vt:lpstr>
      <vt:lpstr>Calibri</vt:lpstr>
      <vt:lpstr>Century Gothic</vt:lpstr>
      <vt:lpstr>Corbel</vt:lpstr>
      <vt:lpstr>Times New Roman</vt:lpstr>
      <vt:lpstr>Globina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Andreja</dc:creator>
  <cp:lastModifiedBy>Andreja</cp:lastModifiedBy>
  <cp:revision>11</cp:revision>
  <dcterms:created xsi:type="dcterms:W3CDTF">2020-04-01T21:44:47Z</dcterms:created>
  <dcterms:modified xsi:type="dcterms:W3CDTF">2020-04-02T22:55:52Z</dcterms:modified>
</cp:coreProperties>
</file>